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828800"/>
            <a:ext cx="5486400" cy="5486400"/>
          </a:xfrm>
          <a:prstGeom prst="ellipse">
            <a:avLst/>
          </a:prstGeom>
          <a:solidFill>
            <a:srgbClr val="7C3AED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2743200"/>
            <a:ext cx="4572000" cy="4572000"/>
          </a:xfrm>
          <a:prstGeom prst="ellipse">
            <a:avLst/>
          </a:prstGeom>
          <a:solidFill>
            <a:srgbClr val="0D9488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spc="4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COFFEE PROJECT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31520" y="19202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AI-платформа для автоматизированного видеопроизводства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31520" y="2606040"/>
            <a:ext cx="109728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8346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Полный цикл: от загрузки сырого видео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публикации во все соцсети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Питч-дек · Март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ПРОБЛЕМА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Видеопроизводство — это дорого, долго и сложно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7680960" cy="685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554480"/>
            <a:ext cx="54864" cy="685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60020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4-8 ч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2377440" y="16276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Ручной монтаж одного видео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377440" y="1901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Удаление тишин, филлеров, добавление субтитров, зумов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2377440"/>
            <a:ext cx="7680960" cy="685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31520" y="2377440"/>
            <a:ext cx="54864" cy="685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242316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$50-200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377440" y="24505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Стоимость монтажа у фрилансера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37744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каждое видео — непозволительно для регулярного контента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3200400"/>
            <a:ext cx="7680960" cy="685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31520" y="3200400"/>
            <a:ext cx="54864" cy="685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24612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5-10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2377440" y="32735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Разных инструментов на один ролик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377440" y="35478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Дескрипт + CapCut + Canva + YouTube Studio + ...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" y="4023360"/>
            <a:ext cx="7680960" cy="685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31520" y="4023360"/>
            <a:ext cx="54864" cy="685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1" name="Text 19"/>
          <p:cNvSpPr/>
          <p:nvPr/>
        </p:nvSpPr>
        <p:spPr>
          <a:xfrm>
            <a:off x="1005840" y="406908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80%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2377440" y="40965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Криейторов бросают из-за монтажа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377440" y="43708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Контент не публикуется, потому что процесс слишком тяжёлый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РЕШЕНИЕ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Project — всё в одном AI-видеокомбайне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3657600" cy="11887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783080"/>
            <a:ext cx="640080" cy="64008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194310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691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Загрузил → Готово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37360" y="20574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Автомонтаж: тишины, филлеры, зумы, субтитры — за минуты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554480"/>
            <a:ext cx="3657600" cy="11887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0" name="Shape 7"/>
          <p:cNvSpPr/>
          <p:nvPr/>
        </p:nvSpPr>
        <p:spPr>
          <a:xfrm>
            <a:off x="4937760" y="1783080"/>
            <a:ext cx="640080" cy="64008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0" y="194310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760720" y="1691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на каждом шаге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760720" y="20574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NLP, CV, LLM — от транскрипции до виральных шортсов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731520" y="2926080"/>
            <a:ext cx="3657600" cy="11887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3154680"/>
            <a:ext cx="640080" cy="64008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331470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30632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Генерация с нуля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737360" y="34290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Текст/URL → видео с озвучкой, B-roll и субтитрами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754880" y="2926080"/>
            <a:ext cx="3657600" cy="11887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20" name="Shape 15"/>
          <p:cNvSpPr/>
          <p:nvPr/>
        </p:nvSpPr>
        <p:spPr>
          <a:xfrm>
            <a:off x="4937760" y="3154680"/>
            <a:ext cx="640080" cy="64008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780" y="33147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760720" y="30632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кнопка — все платформы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760720" y="34290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Авторазмер, метаданные, автопостинг в YouTube/TikTok/Reels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РЫНОК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097280" y="1280160"/>
            <a:ext cx="3291840" cy="3291840"/>
          </a:xfrm>
          <a:prstGeom prst="ellipse">
            <a:avLst/>
          </a:prstGeom>
          <a:solidFill>
            <a:srgbClr val="7C3AED">
              <a:alpha val="20000"/>
            </a:srgbClr>
          </a:solidFill>
          <a:ln w="25400">
            <a:solidFill>
              <a:srgbClr val="7C3AE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0" y="1828800"/>
            <a:ext cx="2194560" cy="2194560"/>
          </a:xfrm>
          <a:prstGeom prst="ellipse">
            <a:avLst/>
          </a:prstGeom>
          <a:solidFill>
            <a:srgbClr val="7C3AED">
              <a:alpha val="35000"/>
            </a:srgbClr>
          </a:solidFill>
          <a:ln w="25400">
            <a:solidFill>
              <a:srgbClr val="7C3A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240280" y="2423160"/>
            <a:ext cx="1005840" cy="1005840"/>
          </a:xfrm>
          <a:prstGeom prst="ellipse">
            <a:avLst/>
          </a:prstGeom>
          <a:solidFill>
            <a:srgbClr val="7C3AED">
              <a:alpha val="6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13716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737360" y="19659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423160" y="27432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303520" y="12801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C3AE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₽21.7T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5303520" y="16916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— Креаторская экономика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20" y="19385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 22.4%, Goldman Sachs прогноз ₽41T к 2027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303520" y="24688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C3AE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₽385B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0352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— AI-видео инструменты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303520" y="31272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video generation + editing, CAGR 36.2%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303520" y="36576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C3AE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₽43B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5303520" y="40690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— Криейторы и подкастеры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303520" y="431596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сегмент: SMM-команды, контент-мейкеры, студии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РЫНОЧНЫЕ ТРЕНДЫ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246888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188720"/>
            <a:ext cx="246888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173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7C3AE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342%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914400" y="2011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AI-видео инструментов YoY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74720" y="1188720"/>
            <a:ext cx="246888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474720" y="1188720"/>
            <a:ext cx="2468880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0" y="14173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70B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657600" y="2011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Просмотров YouTube Shorts в день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217920" y="1188720"/>
            <a:ext cx="246888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17920" y="1188720"/>
            <a:ext cx="2468880" cy="54864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4173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731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75%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6400800" y="2011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Маркетинговых видео станут AI к 2026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31520" y="3017520"/>
            <a:ext cx="246888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31520" y="3017520"/>
            <a:ext cx="2468880" cy="5486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2461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B98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58%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914400" y="38404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затрат на видео через AI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474720" y="3017520"/>
            <a:ext cx="246888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474720" y="3017520"/>
            <a:ext cx="246888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0" y="32461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B82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$111B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657600" y="38404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Расходы на рекламу в short-form видео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17920" y="3017520"/>
            <a:ext cx="246888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217920" y="3017520"/>
            <a:ext cx="246888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32461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7C3AE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5-10x</a:t>
            </a:r>
            <a:endParaRPr lang="en-US" sz="3200" dirty="0"/>
          </a:p>
        </p:txBody>
      </p:sp>
      <p:sp>
        <p:nvSpPr>
          <p:cNvPr id="26" name="Text 24"/>
          <p:cNvSpPr/>
          <p:nvPr/>
        </p:nvSpPr>
        <p:spPr>
          <a:xfrm>
            <a:off x="6400800" y="38404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контента создают AI-криейторы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КОНКУРЕНТНАЯ СРЕДА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097280"/>
          <a:ext cx="768096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645920"/>
                <a:gridCol w="1097280"/>
                <a:gridCol w="1188720"/>
                <a:gridCol w="265176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Конкурент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Фокус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Цена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Оценка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Что нет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Descript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Подкасты, текстовый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редактор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₽1.4-4.3K/мес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₽47B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₽4.7B ARR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AI-генерации,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автопостинга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Opus Clip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Нарезка шортсов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₽790-2.5K/мес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—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полного монтажа,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только нарезка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Runway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AI-генерация видео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₽8-51K/мес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₽450B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монтажа,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только генерация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Synthesia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AI-аватары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₽2.5-7.6K/мес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₽340B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₽12.5B ARR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Только аватары,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реального видео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Pictory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Блог → видео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₽1.6-8.5K/мес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—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монтажа,</a:t>
                      </a:r>
                      <a:endParaRPr lang="en-US" sz="900" dirty="0"/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нет субтитров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31520" y="4114800"/>
            <a:ext cx="7680960" cy="640080"/>
          </a:xfrm>
          <a:prstGeom prst="rect">
            <a:avLst/>
          </a:prstGeom>
          <a:solidFill>
            <a:srgbClr val="7C3AED">
              <a:alpha val="1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914400" y="41605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Project объединяет монтаж + генерацию + аналитику + дистрибуцию в одном продукте — ни один конкурент не закрывает полный цикл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ПРОДУКТ: 34 ФИЧИ · 12 МОДУЛЕЙ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1143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⚡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920240" y="10972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1554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Базовая обработка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88920" y="105156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8" name="Text 6"/>
          <p:cNvSpPr/>
          <p:nvPr/>
        </p:nvSpPr>
        <p:spPr>
          <a:xfrm>
            <a:off x="2926080" y="1143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💬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977640" y="10972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926080" y="1554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Субтитры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846320" y="105156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143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🎙️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035040" y="10972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983480" y="1554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Подкасты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903720" y="105156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6" name="Text 14"/>
          <p:cNvSpPr/>
          <p:nvPr/>
        </p:nvSpPr>
        <p:spPr>
          <a:xfrm>
            <a:off x="7040880" y="1143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🎬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092440" y="10972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040880" y="1554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B-Roll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" y="237744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24688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🧠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920240" y="2423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68680" y="28803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AI-генерация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88920" y="237744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24" name="Text 22"/>
          <p:cNvSpPr/>
          <p:nvPr/>
        </p:nvSpPr>
        <p:spPr>
          <a:xfrm>
            <a:off x="2926080" y="24688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🔊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3977640" y="2423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2926080" y="28803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Аудио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846320" y="237744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28" name="Text 26"/>
          <p:cNvSpPr/>
          <p:nvPr/>
        </p:nvSpPr>
        <p:spPr>
          <a:xfrm>
            <a:off x="4983480" y="24688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🌍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035040" y="2423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4983480" y="28803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Локализация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903720" y="237744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2" name="Text 30"/>
          <p:cNvSpPr/>
          <p:nvPr/>
        </p:nvSpPr>
        <p:spPr>
          <a:xfrm>
            <a:off x="7040880" y="24688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📊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092440" y="2423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040880" y="28803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Аналитика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31520" y="370332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6" name="Text 34"/>
          <p:cNvSpPr/>
          <p:nvPr/>
        </p:nvSpPr>
        <p:spPr>
          <a:xfrm>
            <a:off x="868680" y="3794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✂️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1920240" y="37490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868680" y="42062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Нарезка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2788920" y="370332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0" name="Text 38"/>
          <p:cNvSpPr/>
          <p:nvPr/>
        </p:nvSpPr>
        <p:spPr>
          <a:xfrm>
            <a:off x="2926080" y="3794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🎨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3977640" y="37490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42" name="Text 40"/>
          <p:cNvSpPr/>
          <p:nvPr/>
        </p:nvSpPr>
        <p:spPr>
          <a:xfrm>
            <a:off x="2926080" y="42062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Брендинг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4846320" y="370332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4" name="Text 42"/>
          <p:cNvSpPr/>
          <p:nvPr/>
        </p:nvSpPr>
        <p:spPr>
          <a:xfrm>
            <a:off x="4983480" y="3794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🚀</a:t>
            </a:r>
            <a:endParaRPr lang="en-US" sz="1800" dirty="0"/>
          </a:p>
        </p:txBody>
      </p:sp>
      <p:sp>
        <p:nvSpPr>
          <p:cNvPr id="45" name="Text 43"/>
          <p:cNvSpPr/>
          <p:nvPr/>
        </p:nvSpPr>
        <p:spPr>
          <a:xfrm>
            <a:off x="6035040" y="37490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46" name="Text 44"/>
          <p:cNvSpPr/>
          <p:nvPr/>
        </p:nvSpPr>
        <p:spPr>
          <a:xfrm>
            <a:off x="4983480" y="42062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Дистрибуция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6903720" y="3703320"/>
            <a:ext cx="1828800" cy="10972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8" name="Text 46"/>
          <p:cNvSpPr/>
          <p:nvPr/>
        </p:nvSpPr>
        <p:spPr>
          <a:xfrm>
            <a:off x="7040880" y="3794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🏗️</a:t>
            </a:r>
            <a:endParaRPr lang="en-US" sz="1800" dirty="0"/>
          </a:p>
        </p:txBody>
      </p:sp>
      <p:sp>
        <p:nvSpPr>
          <p:cNvPr id="49" name="Text 47"/>
          <p:cNvSpPr/>
          <p:nvPr/>
        </p:nvSpPr>
        <p:spPr>
          <a:xfrm>
            <a:off x="8092440" y="37490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0" name="Text 48"/>
          <p:cNvSpPr/>
          <p:nvPr/>
        </p:nvSpPr>
        <p:spPr>
          <a:xfrm>
            <a:off x="7040880" y="42062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Платформа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ДОРОЖНАЯ КАРТА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60120" y="1783080"/>
            <a:ext cx="36576" cy="3200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4" name="Shape 2"/>
          <p:cNvSpPr/>
          <p:nvPr/>
        </p:nvSpPr>
        <p:spPr>
          <a:xfrm>
            <a:off x="777240" y="1188720"/>
            <a:ext cx="365760" cy="36576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188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371600" y="10515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 1 · MVP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371600" y="129844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Q2-Q3 2026  ·  7 фич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1024128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Удаление тишин · Динамический зум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Auto-Framing · Филлеры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Шумоподавление · Субтитры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ИИ-агент помощник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960120" y="2788920"/>
            <a:ext cx="36576" cy="3200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0" name="Shape 8"/>
          <p:cNvSpPr/>
          <p:nvPr/>
        </p:nvSpPr>
        <p:spPr>
          <a:xfrm>
            <a:off x="777240" y="2194560"/>
            <a:ext cx="365760" cy="36576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2057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 2 · КРИЕЙТОР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371600" y="23042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2026-Q1 2027  ·  14 фич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2029968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Auto-Reframe · Спикер-трекинг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Автомонтаж подкаста · B-Roll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Virality Score · Short Clips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Kits · YouTube SEO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960120" y="3794760"/>
            <a:ext cx="36576" cy="3200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6" name="Shape 14"/>
          <p:cNvSpPr/>
          <p:nvPr/>
        </p:nvSpPr>
        <p:spPr>
          <a:xfrm>
            <a:off x="777240" y="3200400"/>
            <a:ext cx="365760" cy="36576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71600" y="3063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 3 · ГЕНЕРАЦИЯ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371600" y="331012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Q2-Q3 2027  ·  8 фич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114800" y="3035808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Idea-to-Video · Blog-to-Video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сценарий · TTS озвучка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дубляж · Авто-перевод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Sync · Раскадровка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77240" y="4206240"/>
            <a:ext cx="365760" cy="36576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4206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71600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 4 · ПЛАТФОРМА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371600" y="431596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2027-Q1 2028  ·  5 фич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114800" y="4041648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Автопостинг · AI Playground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Пакетная обработка (60 видео)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Фото-генератор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PPT/Product-to-Video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ТЕКУЩИЙ СТАТУС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777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уже реализовано в кодовой базе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31520" y="1234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ГОТОВО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554480"/>
            <a:ext cx="182880" cy="1828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1560" y="15087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JWT-аутентификация и профили</a:t>
            </a:r>
            <a:endParaRPr lang="en-US" sz="11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938528"/>
            <a:ext cx="182880" cy="1828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51560" y="18928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 проектами (CRUD)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322576"/>
            <a:ext cx="182880" cy="1828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1560" y="227685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Загрузка файлов в S3/MinIO</a:t>
            </a:r>
            <a:endParaRPr lang="en-US" sz="11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706624"/>
            <a:ext cx="182880" cy="18288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51560" y="26609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 медиа (probing, метаданные)</a:t>
            </a:r>
            <a:endParaRPr lang="en-US" sz="11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090672"/>
            <a:ext cx="182880" cy="1828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51560" y="3044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Транскрипция (Whisper + Google Cloud)</a:t>
            </a:r>
            <a:endParaRPr lang="en-US" sz="11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160" y="1554480"/>
            <a:ext cx="182880" cy="18288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4983480" y="15087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Детекция и удаление тишин</a:t>
            </a:r>
            <a:endParaRPr lang="en-US" sz="11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160" y="1938528"/>
            <a:ext cx="182880" cy="182880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4983480" y="18928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Рендер субтитров (Remotion)</a:t>
            </a:r>
            <a:endParaRPr lang="en-US" sz="11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9160" y="2322576"/>
            <a:ext cx="182880" cy="182880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4983480" y="227685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Фоновые задачи (Dramatiq + Redis)</a:t>
            </a:r>
            <a:endParaRPr lang="en-US" sz="110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9160" y="2706624"/>
            <a:ext cx="182880" cy="182880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83480" y="26609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Уведомления и вебхуки</a:t>
            </a:r>
            <a:endParaRPr lang="en-US" sz="1100" dirty="0"/>
          </a:p>
        </p:txBody>
      </p:sp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9160" y="3090672"/>
            <a:ext cx="182880" cy="182880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4983480" y="3044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Полный UI-редактор (27 компонентов)</a:t>
            </a:r>
            <a:endParaRPr lang="en-US" sz="1100" dirty="0"/>
          </a:p>
        </p:txBody>
      </p:sp>
      <p:sp>
        <p:nvSpPr>
          <p:cNvPr id="25" name="Text 13"/>
          <p:cNvSpPr/>
          <p:nvPr/>
        </p:nvSpPr>
        <p:spPr>
          <a:xfrm>
            <a:off x="731520" y="3611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MVP ОСТАЛОСЬ</a:t>
            </a:r>
            <a:endParaRPr lang="en-US" sz="120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" y="3931920"/>
            <a:ext cx="182880" cy="182880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1051560" y="3886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Динамический зум (энергия аудио)</a:t>
            </a:r>
            <a:endParaRPr lang="en-US" sz="1100" dirty="0"/>
          </a:p>
        </p:txBody>
      </p:sp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240" y="4261104"/>
            <a:ext cx="182880" cy="182880"/>
          </a:xfrm>
          <a:prstGeom prst="rect">
            <a:avLst/>
          </a:prstGeom>
        </p:spPr>
      </p:pic>
      <p:sp>
        <p:nvSpPr>
          <p:cNvPr id="29" name="Text 15"/>
          <p:cNvSpPr/>
          <p:nvPr/>
        </p:nvSpPr>
        <p:spPr>
          <a:xfrm>
            <a:off x="1051560" y="421538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Auto-Framing / Jump Cuts</a:t>
            </a:r>
            <a:endParaRPr lang="en-US" sz="1100" dirty="0"/>
          </a:p>
        </p:txBody>
      </p:sp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7240" y="4590288"/>
            <a:ext cx="182880" cy="182880"/>
          </a:xfrm>
          <a:prstGeom prst="rect">
            <a:avLst/>
          </a:prstGeom>
        </p:spPr>
      </p:pic>
      <p:sp>
        <p:nvSpPr>
          <p:cNvPr id="31" name="Text 16"/>
          <p:cNvSpPr/>
          <p:nvPr/>
        </p:nvSpPr>
        <p:spPr>
          <a:xfrm>
            <a:off x="1051560" y="454456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Удаление филлеров (NLP)</a:t>
            </a:r>
            <a:endParaRPr lang="en-US" sz="1100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9160" y="3931920"/>
            <a:ext cx="182880" cy="182880"/>
          </a:xfrm>
          <a:prstGeom prst="rect">
            <a:avLst/>
          </a:prstGeom>
        </p:spPr>
      </p:pic>
      <p:sp>
        <p:nvSpPr>
          <p:cNvPr id="33" name="Text 17"/>
          <p:cNvSpPr/>
          <p:nvPr/>
        </p:nvSpPr>
        <p:spPr>
          <a:xfrm>
            <a:off x="4983480" y="3886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Шумоподавление (neural denoise)</a:t>
            </a:r>
            <a:endParaRPr lang="en-US" sz="110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9160" y="4261104"/>
            <a:ext cx="182880" cy="18288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4983480" y="421538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ИИ-агент помощник (Claude API)</a:t>
            </a:r>
            <a:endParaRPr lang="en-US" sz="1100" dirty="0"/>
          </a:p>
        </p:txBody>
      </p:sp>
      <p:pic>
        <p:nvPicPr>
          <p:cNvPr id="3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9160" y="4590288"/>
            <a:ext cx="182880" cy="18288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4983480" y="454456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WebSocket realtime (готов pub/sub)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СТОИМОСТЬ РАЗРАБОТКИ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777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при команде 4-6 инженеров · Медиана зарплат RU рынок + API-расходы</a:t>
            </a:r>
            <a:endParaRPr lang="en-US" sz="1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234440"/>
          <a:ext cx="768096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914400"/>
                <a:gridCol w="914400"/>
                <a:gridCol w="1188720"/>
                <a:gridCol w="1371600"/>
                <a:gridCol w="192024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Фаза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Срок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ФОТ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Инфра + API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Итого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7C3AED"/>
                          </a:solidFill>
                        </a:rPr>
                        <a:t>1 · MVP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5 мес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4 инж.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₽5.0M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₽0.6M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7C3AED"/>
                          </a:solidFill>
                        </a:rPr>
                        <a:t>₽5.6M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D9488"/>
                          </a:solidFill>
                        </a:rPr>
                        <a:t>2 · Криейтор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6 мес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6 инж.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₽9.0M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₽1.5M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D9488"/>
                          </a:solidFill>
                        </a:rPr>
                        <a:t>₽10.5M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</a:rPr>
                        <a:t>3 · Генерация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6 мес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6 инж.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₽9.0M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₽2.5M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97316"/>
                          </a:solidFill>
                        </a:rPr>
                        <a:t>₽11.5M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3B82F6"/>
                          </a:solidFill>
                        </a:rPr>
                        <a:t>4 · Платформа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6 мес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6 инж.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₽9.0M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₽3.0M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3B82F6"/>
                          </a:solidFill>
                        </a:rPr>
                        <a:t>₽12.0M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ИТОГО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~23 мес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₽32.0M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₽7.6M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₽39.6M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31520" y="39319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Расшифровка ФОТ: Senior-разработчик ~₽250K/мес, ML-инженер ~₽300K/мес, фронтенд ~₽220K/мес, DevOps ~₽250K/мес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731520" y="41605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Инфра: GPU (A10G/T4) ~₽80-150K/мес, S3 ~₽30K/мес, Redis/PostgreSQL ~₽20K/мес, API (Whisper/Claude/ElevenLabs) ~₽50-200K/мес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731520" y="4526280"/>
            <a:ext cx="7680960" cy="457200"/>
          </a:xfrm>
          <a:prstGeom prst="rect">
            <a:avLst/>
          </a:prstGeom>
          <a:solidFill>
            <a:srgbClr val="7C3AED">
              <a:alpha val="1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454456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Общий бюджет до полной платформы: ~₽40M (~$420K) за 23 месяца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UNIT ECONOMICS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828800" cy="16459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1143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4173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₽790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1755648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/мес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68680" y="201168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мин/мес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Базовые инструменты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88920" y="1051560"/>
            <a:ext cx="1828800" cy="16459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9" name="Text 7"/>
          <p:cNvSpPr/>
          <p:nvPr/>
        </p:nvSpPr>
        <p:spPr>
          <a:xfrm>
            <a:off x="2926080" y="1143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926080" y="14173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₽2 490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926080" y="1755648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/мес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26080" y="201168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мин/мес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фичи фазы 1-2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846320" y="1051560"/>
            <a:ext cx="1828800" cy="16459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4" name="Text 12"/>
          <p:cNvSpPr/>
          <p:nvPr/>
        </p:nvSpPr>
        <p:spPr>
          <a:xfrm>
            <a:off x="4983480" y="1143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14173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₽4 990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983480" y="1755648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/мес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83480" y="201168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мин/мес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Генерация + аналитика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903720" y="1051560"/>
            <a:ext cx="1828800" cy="16459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9" name="Text 17"/>
          <p:cNvSpPr/>
          <p:nvPr/>
        </p:nvSpPr>
        <p:spPr>
          <a:xfrm>
            <a:off x="7040880" y="1143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040880" y="14173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₽12 990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040880" y="1755648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/мес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040880" y="201168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Безлимит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Пакетная · API · Приоритет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31520" y="3108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₽2 200/мес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31520" y="3474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ARPU (год 1)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474720" y="3108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~₽300-500/мес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3474720" y="3474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Себестоимость на юзера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217920" y="3108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80-85%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217920" y="3474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Валовая маржа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31520" y="40233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&lt; 3 мес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731520" y="4389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Окупаемость CAC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474720" y="40233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2 000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3474720" y="4389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Целевые юзеры (год 1)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217920" y="40233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₽52M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6217920" y="4389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цель (год 1)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АРХИТЕКТУРА ПЛАТФОРМЫ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005840"/>
            <a:ext cx="502920" cy="50292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690" y="1131570"/>
            <a:ext cx="251460" cy="2514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554480" y="1143000"/>
            <a:ext cx="45720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Text 3"/>
          <p:cNvSpPr/>
          <p:nvPr/>
        </p:nvSpPr>
        <p:spPr>
          <a:xfrm>
            <a:off x="2194560" y="102412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Клиент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194560" y="12801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Next.js + TypeScript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Редактор с таймлайном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822960" y="182880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690" y="1954530"/>
            <a:ext cx="251460" cy="2514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554480" y="1965960"/>
            <a:ext cx="45720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Text 7"/>
          <p:cNvSpPr/>
          <p:nvPr/>
        </p:nvSpPr>
        <p:spPr>
          <a:xfrm>
            <a:off x="2194560" y="18470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+ Оркестрация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219456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FastAPI + Dramatiq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 auth, WebSocket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822960" y="2651760"/>
            <a:ext cx="502920" cy="502920"/>
          </a:xfrm>
          <a:prstGeom prst="ellipse">
            <a:avLst/>
          </a:prstGeom>
          <a:solidFill>
            <a:srgbClr val="F97316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" y="2777490"/>
            <a:ext cx="251460" cy="25146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1554480" y="2788920"/>
            <a:ext cx="457200" cy="365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6" name="Text 11"/>
          <p:cNvSpPr/>
          <p:nvPr/>
        </p:nvSpPr>
        <p:spPr>
          <a:xfrm>
            <a:off x="2194560" y="26700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Pipeline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2194560" y="29260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Whisper + NLP + CV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FFmpeg GPU, MediaPipe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822960" y="3474720"/>
            <a:ext cx="502920" cy="502920"/>
          </a:xfrm>
          <a:prstGeom prst="ellipse">
            <a:avLst/>
          </a:prstGeom>
          <a:solidFill>
            <a:srgbClr val="3B82F6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690" y="3600450"/>
            <a:ext cx="251460" cy="251460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1554480" y="3611880"/>
            <a:ext cx="45720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Text 15"/>
          <p:cNvSpPr/>
          <p:nvPr/>
        </p:nvSpPr>
        <p:spPr>
          <a:xfrm>
            <a:off x="2194560" y="34930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Генерация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2194560" y="37490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API + ElevenLabs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Diffusion, Remotion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822960" y="4297680"/>
            <a:ext cx="502920" cy="502920"/>
          </a:xfrm>
          <a:prstGeom prst="ellipse">
            <a:avLst/>
          </a:prstGeom>
          <a:solidFill>
            <a:srgbClr val="334155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690" y="4423410"/>
            <a:ext cx="251460" cy="251460"/>
          </a:xfrm>
          <a:prstGeom prst="rect">
            <a:avLst/>
          </a:prstGeom>
        </p:spPr>
      </p:pic>
      <p:sp>
        <p:nvSpPr>
          <p:cNvPr id="25" name="Shape 18"/>
          <p:cNvSpPr/>
          <p:nvPr/>
        </p:nvSpPr>
        <p:spPr>
          <a:xfrm>
            <a:off x="1554480" y="4434840"/>
            <a:ext cx="457200" cy="36576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26" name="Text 19"/>
          <p:cNvSpPr/>
          <p:nvPr/>
        </p:nvSpPr>
        <p:spPr>
          <a:xfrm>
            <a:off x="2194560" y="43159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Хранение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2194560" y="45720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 + Redis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+ CloudFront CDN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5029200" y="1005840"/>
            <a:ext cx="3657600" cy="3840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9" name="Text 22"/>
          <p:cNvSpPr/>
          <p:nvPr/>
        </p:nvSpPr>
        <p:spPr>
          <a:xfrm>
            <a:off x="5212080" y="10972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ОСНОВНОЙ ПАЙПЛАЙН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5394960" y="15087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Загрузка → Валидация → Proxy</a:t>
            </a:r>
            <a:endParaRPr lang="en-US" sz="1000" dirty="0"/>
          </a:p>
        </p:txBody>
      </p:sp>
      <p:sp>
        <p:nvSpPr>
          <p:cNvPr id="31" name="Text 24"/>
          <p:cNvSpPr/>
          <p:nvPr/>
        </p:nvSpPr>
        <p:spPr>
          <a:xfrm>
            <a:off x="5212080" y="1737360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3AED"/>
                </a:solidFill>
              </a:rPr>
              <a:t>↓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5394960" y="193852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Транскрипция (Whisper)</a:t>
            </a:r>
            <a:endParaRPr lang="en-US" sz="1000" dirty="0"/>
          </a:p>
        </p:txBody>
      </p:sp>
      <p:sp>
        <p:nvSpPr>
          <p:cNvPr id="33" name="Text 26"/>
          <p:cNvSpPr/>
          <p:nvPr/>
        </p:nvSpPr>
        <p:spPr>
          <a:xfrm>
            <a:off x="5212080" y="216712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3AED"/>
                </a:solidFill>
              </a:rPr>
              <a:t>↓</a:t>
            </a:r>
            <a:endParaRPr lang="en-US" sz="800" dirty="0"/>
          </a:p>
        </p:txBody>
      </p:sp>
      <p:sp>
        <p:nvSpPr>
          <p:cNvPr id="34" name="Text 27"/>
          <p:cNvSpPr/>
          <p:nvPr/>
        </p:nvSpPr>
        <p:spPr>
          <a:xfrm>
            <a:off x="5394960" y="236829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NLP: филлеры, темы, эмоции</a:t>
            </a:r>
            <a:endParaRPr lang="en-US" sz="1000" dirty="0"/>
          </a:p>
        </p:txBody>
      </p:sp>
      <p:sp>
        <p:nvSpPr>
          <p:cNvPr id="35" name="Text 28"/>
          <p:cNvSpPr/>
          <p:nvPr/>
        </p:nvSpPr>
        <p:spPr>
          <a:xfrm>
            <a:off x="5212080" y="2596896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3AED"/>
                </a:solidFill>
              </a:rPr>
              <a:t>↓</a:t>
            </a:r>
            <a:endParaRPr lang="en-US" sz="800" dirty="0"/>
          </a:p>
        </p:txBody>
      </p:sp>
      <p:sp>
        <p:nvSpPr>
          <p:cNvPr id="36" name="Text 29"/>
          <p:cNvSpPr/>
          <p:nvPr/>
        </p:nvSpPr>
        <p:spPr>
          <a:xfrm>
            <a:off x="5394960" y="279806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CV: лица, сцены, объекты</a:t>
            </a:r>
            <a:endParaRPr lang="en-US" sz="1000" dirty="0"/>
          </a:p>
        </p:txBody>
      </p:sp>
      <p:sp>
        <p:nvSpPr>
          <p:cNvPr id="37" name="Text 30"/>
          <p:cNvSpPr/>
          <p:nvPr/>
        </p:nvSpPr>
        <p:spPr>
          <a:xfrm>
            <a:off x="5212080" y="3026664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3AED"/>
                </a:solidFill>
              </a:rPr>
              <a:t>↓</a:t>
            </a:r>
            <a:endParaRPr lang="en-US" sz="800" dirty="0"/>
          </a:p>
        </p:txBody>
      </p:sp>
      <p:sp>
        <p:nvSpPr>
          <p:cNvPr id="38" name="Text 31"/>
          <p:cNvSpPr/>
          <p:nvPr/>
        </p:nvSpPr>
        <p:spPr>
          <a:xfrm>
            <a:off x="5394960" y="322783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EDL: решения монтажа</a:t>
            </a:r>
            <a:endParaRPr lang="en-US" sz="1000" dirty="0"/>
          </a:p>
        </p:txBody>
      </p:sp>
      <p:sp>
        <p:nvSpPr>
          <p:cNvPr id="39" name="Text 32"/>
          <p:cNvSpPr/>
          <p:nvPr/>
        </p:nvSpPr>
        <p:spPr>
          <a:xfrm>
            <a:off x="5212080" y="3456432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3AED"/>
                </a:solidFill>
              </a:rPr>
              <a:t>↓</a:t>
            </a:r>
            <a:endParaRPr lang="en-US" sz="800" dirty="0"/>
          </a:p>
        </p:txBody>
      </p:sp>
      <p:sp>
        <p:nvSpPr>
          <p:cNvPr id="40" name="Text 33"/>
          <p:cNvSpPr/>
          <p:nvPr/>
        </p:nvSpPr>
        <p:spPr>
          <a:xfrm>
            <a:off x="5394960" y="365760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Рендер (FFmpeg + Remotion)</a:t>
            </a:r>
            <a:endParaRPr lang="en-US" sz="1000" dirty="0"/>
          </a:p>
        </p:txBody>
      </p:sp>
      <p:sp>
        <p:nvSpPr>
          <p:cNvPr id="41" name="Text 34"/>
          <p:cNvSpPr/>
          <p:nvPr/>
        </p:nvSpPr>
        <p:spPr>
          <a:xfrm>
            <a:off x="5212080" y="3886200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3AED"/>
                </a:solidFill>
              </a:rPr>
              <a:t>↓</a:t>
            </a:r>
            <a:endParaRPr lang="en-US" sz="800" dirty="0"/>
          </a:p>
        </p:txBody>
      </p:sp>
      <p:sp>
        <p:nvSpPr>
          <p:cNvPr id="42" name="Text 35"/>
          <p:cNvSpPr/>
          <p:nvPr/>
        </p:nvSpPr>
        <p:spPr>
          <a:xfrm>
            <a:off x="5394960" y="408736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Экспорт → S3 → CDN → Соцсети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ЧТО НУЖНО ДОРАБОТАТЬ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777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Детальный план до MVP и далее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188720"/>
          <a:ext cx="7680960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572000"/>
                <a:gridCol w="1097280"/>
                <a:gridCol w="15544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P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Объём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Прогресс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EF4444"/>
                          </a:solidFill>
                        </a:rPr>
                        <a:t>P0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Динамический зум (аудио-энергия + CV)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3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EF4444"/>
                          </a:solidFill>
                        </a:rPr>
                        <a:t>P0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AI Auto-Framing / Jump Cuts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5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EF4444"/>
                          </a:solidFill>
                        </a:rPr>
                        <a:t>P0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Удаление филлеров и дублей (NLP)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6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EF4444"/>
                          </a:solidFill>
                        </a:rPr>
                        <a:t>P0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Шумоподавление (neural denoise)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3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EF4444"/>
                          </a:solidFill>
                        </a:rPr>
                        <a:t>P0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ИИ-агент помощник (Claude API)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8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97316"/>
                          </a:solidFill>
                        </a:rPr>
                        <a:t>P0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WebSocket realtime уведомления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2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F97316"/>
                          </a:solidFill>
                        </a:rPr>
                        <a:t>50%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97316"/>
                          </a:solidFill>
                        </a:rPr>
                        <a:t>P1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Подписки и биллинг (Stripe)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3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97316"/>
                          </a:solidFill>
                        </a:rPr>
                        <a:t>P1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Landing page и онбординг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3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97316"/>
                          </a:solidFill>
                        </a:rPr>
                        <a:t>P1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Email-нотификации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1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3B82F6"/>
                          </a:solidFill>
                        </a:rPr>
                        <a:t>P2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GPU-инфраструктура (K8s + auto-scale)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4 нед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EF4444"/>
                          </a:solidFill>
                        </a:rPr>
                        <a:t>0%</a:t>
                      </a:r>
                      <a:endParaRPr lang="en-US" sz="9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БИЗНЕС-МОДЕЛЬ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05840"/>
            <a:ext cx="768096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09728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70%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011680" y="1097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подписка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011680" y="138988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Основной поток: 4 тарифа от ₽790 до ₽12 990/мес. Freemium → конверсия 5-8%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31520" y="1965960"/>
            <a:ext cx="768096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05740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15%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011680" y="20574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для студий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011680" y="235000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 интеграция: оплата за минуту обработки (₽4-13/мин)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1520" y="2926080"/>
            <a:ext cx="768096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01752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10%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01168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ассетов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011680" y="331012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Комиссия 20% с продаж шаблонов, пресетов, стоковых видео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31520" y="3886200"/>
            <a:ext cx="7680960" cy="7772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97764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78BF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5%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2011680" y="39776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011680" y="427024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Кастомные решения: on-premise, SLA, выделенные GPU, интеграции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КОМАНДА ПРОЕКТА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768096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005840" y="1325880"/>
            <a:ext cx="548640" cy="54864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463040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2344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Текущая команда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828800" y="155448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фаундер-разработчик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Full-stack: Next.js + FastAPI + Remotion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31520" y="2377440"/>
            <a:ext cx="768096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005840" y="2606040"/>
            <a:ext cx="548640" cy="54864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4320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28800" y="2514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(нужно нанять)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828800" y="28346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 backend/ML инженера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frontend инженер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731520" y="3657600"/>
            <a:ext cx="768096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1005840" y="3886200"/>
            <a:ext cx="548640" cy="54864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0233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82880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 2 (масштаб)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1828800" y="411480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ML-инженер (CV/NLP)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DevOps инженер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Product/Design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6400800" cy="6400800"/>
          </a:xfrm>
          <a:prstGeom prst="ellipse">
            <a:avLst/>
          </a:prstGeom>
          <a:solidFill>
            <a:srgbClr val="7C3AED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5486400" y="1828800"/>
            <a:ext cx="5486400" cy="5486400"/>
          </a:xfrm>
          <a:prstGeom prst="ellipse">
            <a:avLst/>
          </a:prstGeom>
          <a:solidFill>
            <a:srgbClr val="0D9488">
              <a:alpha val="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0972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spc="3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COFFEE PROJECT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AI-видеопроизводство нового поколения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31520" y="2468880"/>
            <a:ext cx="109728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7432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Раунд: Pre-seed / Angel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1089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Запрос: ₽15-20M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Цель: MVP + первые 500 пользователей за 6 месяцев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3840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 rate: ₽2.5-3M/мес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4389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Контакт: danchik305502@gmail.com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Project — AI Video Platform Pitch Deck</dc:title>
  <dc:subject>PptxGenJS Presentation</dc:subject>
  <dc:creator>Coffee Project</dc:creator>
  <cp:lastModifiedBy>Coffee Project</cp:lastModifiedBy>
  <cp:revision>1</cp:revision>
  <dcterms:created xsi:type="dcterms:W3CDTF">2026-03-25T23:48:55Z</dcterms:created>
  <dcterms:modified xsi:type="dcterms:W3CDTF">2026-03-25T23:48:55Z</dcterms:modified>
</cp:coreProperties>
</file>